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</p:sldMasterIdLst>
  <p:notesMasterIdLst>
    <p:notesMasterId r:id="rId28"/>
  </p:notesMasterIdLst>
  <p:sldIdLst>
    <p:sldId id="347" r:id="rId3"/>
    <p:sldId id="350" r:id="rId4"/>
    <p:sldId id="296" r:id="rId5"/>
    <p:sldId id="345" r:id="rId6"/>
    <p:sldId id="351" r:id="rId7"/>
    <p:sldId id="352" r:id="rId8"/>
    <p:sldId id="353" r:id="rId9"/>
    <p:sldId id="346" r:id="rId10"/>
    <p:sldId id="354" r:id="rId11"/>
    <p:sldId id="367" r:id="rId12"/>
    <p:sldId id="355" r:id="rId13"/>
    <p:sldId id="356" r:id="rId14"/>
    <p:sldId id="357" r:id="rId15"/>
    <p:sldId id="358" r:id="rId16"/>
    <p:sldId id="359" r:id="rId17"/>
    <p:sldId id="368" r:id="rId18"/>
    <p:sldId id="360" r:id="rId19"/>
    <p:sldId id="361" r:id="rId20"/>
    <p:sldId id="362" r:id="rId21"/>
    <p:sldId id="363" r:id="rId22"/>
    <p:sldId id="369" r:id="rId23"/>
    <p:sldId id="364" r:id="rId24"/>
    <p:sldId id="365" r:id="rId25"/>
    <p:sldId id="366" r:id="rId26"/>
    <p:sldId id="34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CE93-3421-4A9C-A82A-A596695197CE}" type="datetimeFigureOut">
              <a:rPr lang="zh-CN" altLang="en-US" smtClean="0"/>
              <a:t>2025-09-22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60EB-E9B4-4072-ADC6-C3A0134E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74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52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80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6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71237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35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8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4049485" y="3734673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2704032" y="188911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8748428" y="4011025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audio" Target="../media/audio1.wav"/><Relationship Id="rId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6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22" r:id="rId5"/>
    <p:sldLayoutId id="2147483660" r:id="rId6"/>
    <p:sldLayoutId id="2147483699" r:id="rId7"/>
    <p:sldLayoutId id="2147483652" r:id="rId8"/>
    <p:sldLayoutId id="214748368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4" action="ppaction://hlinksldjump" highlightClick="1">
              <a:snd r:embed="rId5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密度</a:t>
            </a:r>
          </a:p>
        </p:txBody>
      </p:sp>
    </p:spTree>
    <p:extLst>
      <p:ext uri="{BB962C8B-B14F-4D97-AF65-F5344CB8AC3E}">
        <p14:creationId xmlns:p14="http://schemas.microsoft.com/office/powerpoint/2010/main" val="8689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1287917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根据题表中的数据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在方格纸中描出对应的点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再连线。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实验中分别多次改变两种物质的质量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其目的是寻找普遍规律。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由题表中数据可知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甲物质的质量与体积的比值始终为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乙物质的质量与体积的比值始终为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故同种物质组成的不同物体其质量与体积的比值相同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不同物质组成的物体其质量与体积的比值不同。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5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62587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根据图中的数据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在方格纸中描出对应的点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再连线即可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实验中多次测量一般有两个目的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一是为了减小误差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二是为了寻找普遍规律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本实验中是为了得出规律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根据表中数据分析。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60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5638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规律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总结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实验数据的方法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采用控制变量的思想对数据进行分类比较。如相同体积比较质量、相同质量比较体积。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计算质量与体积的比值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比较同种物质质量与体积的比值的关系、不同物质质量与体积的比值的关系。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61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984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探究固体的质量与体积的关系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个铝块、小亮用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个松木块分别进行实验。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AW8QXR63.eps" descr="id:214749730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6698" y="1189380"/>
            <a:ext cx="2936667" cy="212520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42655269"/>
              </p:ext>
            </p:extLst>
          </p:nvPr>
        </p:nvGraphicFramePr>
        <p:xfrm>
          <a:off x="381000" y="3370668"/>
          <a:ext cx="11430000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2857500"/>
                <a:gridCol w="2857500"/>
                <a:gridCol w="2857500"/>
                <a:gridCol w="28575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铝块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松木块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9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60806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调节天平平衡后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小明组用天平测体积为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的铝块的质量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这一操作中的错误是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改正错误后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他继续测量了铝块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和铝块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的质量并完成了表格的记录。小亮组的实验数据如表所示。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分析表格中的实验数据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可得出结论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同种物质的质量与体积的比值是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比较小明组和小亮组的实验数据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可得出结论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不同物质的质量与体积的比值一般是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小明发现实验桌上还有一个未知实心物块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他通过实验测得其质量为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通过计算他判该物块是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铝块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松木块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81248" y="733024"/>
            <a:ext cx="458330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在称量过程中调节平衡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螺母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2945" y="29351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977055" y="404507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96503" y="51591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铝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5678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145251"/>
                <a:ext cx="11430000" cy="190353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探究问题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二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密度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兰亭中黑_GBK"/>
                    <a:cs typeface="Times New Roman" panose="02020603050405020304" pitchFamily="18" charset="0"/>
                  </a:rPr>
                  <a:t>及其特性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【例</a:t>
                </a:r>
                <a:r>
                  <a:rPr lang="en-US" altLang="zh-CN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】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NEU-BZ-S92" panose="02020503000000020003" pitchFamily="18" charset="-122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密度公式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因能被写成如图所示的样式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而被称为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最美物理公式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。关于该公式的说法正确的是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45251"/>
                <a:ext cx="11430000" cy="1903534"/>
              </a:xfrm>
              <a:prstGeom prst="rect">
                <a:avLst/>
              </a:prstGeom>
              <a:blipFill rotWithShape="0">
                <a:blip r:embed="rId2"/>
                <a:stretch>
                  <a:fillRect l="-1120" t="-962" b="-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AW8QXR64.eps" descr="id:21474973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4817" y="2143377"/>
            <a:ext cx="3533349" cy="14411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>
                <a:spLocks noChangeAspect="1"/>
              </p:cNvSpPr>
              <p:nvPr/>
            </p:nvSpPr>
            <p:spPr>
              <a:xfrm>
                <a:off x="381000" y="3668575"/>
                <a:ext cx="11430000" cy="24636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由不同种类的物质组成的物体的质量和体积的比值一定不同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是密度的定义式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实质上密度与物体的质量、体积无关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同种物质的密度和由该物质组成的物体的质量成正比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</a:t>
                </a:r>
                <a:r>
                  <a:rPr lang="zh-CN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同种物质的密度和由该物质组成的物体的体积成反比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668575"/>
                <a:ext cx="11430000" cy="2463688"/>
              </a:xfrm>
              <a:prstGeom prst="rect">
                <a:avLst/>
              </a:prstGeom>
              <a:blipFill rotWithShape="0">
                <a:blip r:embed="rId4"/>
                <a:stretch>
                  <a:fillRect l="-1120" t="-743" b="-6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>
            <a:spLocks noChangeAspect="1"/>
          </p:cNvSpPr>
          <p:nvPr/>
        </p:nvSpPr>
        <p:spPr>
          <a:xfrm>
            <a:off x="5873733" y="1460407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9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3506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密度是物质本身的一种特性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决定于物质的种类、状态和温度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不同物质的密度一般不同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但个别不同物质的密度相同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如煤油和酒精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密度都是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对于同一种物质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在确定的温度和状态下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密度是不变的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即物质的密度与质量和体积无关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不能理解为物质的密度与质量成正比或与体积成反比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031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81000" y="1795374"/>
                <a:ext cx="11430000" cy="190353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思路导引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密度是物质的一种特性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它与物体的质量和体积无关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密度公式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只能求出物质的密度而不能决定物质的密度。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795374"/>
                <a:ext cx="11430000" cy="1903534"/>
              </a:xfrm>
              <a:prstGeom prst="rect">
                <a:avLst/>
              </a:prstGeom>
              <a:blipFill rotWithShape="0">
                <a:blip r:embed="rId2"/>
                <a:stretch>
                  <a:fillRect l="-1120" t="-962" b="-7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901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717109"/>
                <a:ext cx="11430000" cy="41441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正黑简体"/>
                    <a:cs typeface="Times New Roman" panose="02020603050405020304" pitchFamily="18" charset="0"/>
                  </a:rPr>
                  <a:t>规律总结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密度是物质的一种特性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每种物质都有自己的密度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不同物质的密度一般不同。密度与物体的质量、体积和形状无关。与物质的种类、状态及温度有关。一般固体和液体在温度不变时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质量减小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体积也随之减小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但质量和体积的比值不变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即密度不变。要注意气体在膨胀和被压缩时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密度会发生明显的变化。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说明物质的密度可根据物体的质量和体积来计算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但不能从纯数学角度来看物理公式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误认为密度与质量成正比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与体积成反比。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717109"/>
                <a:ext cx="11430000" cy="4144148"/>
              </a:xfrm>
              <a:prstGeom prst="rect">
                <a:avLst/>
              </a:prstGeom>
              <a:blipFill rotWithShape="0">
                <a:blip r:embed="rId2"/>
                <a:stretch>
                  <a:fillRect l="-1120" t="-442" r="-2240" b="-33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409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10338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已知铜的密度为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一根体积是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的铜棒截断一半后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留下的一半铜棒的密度是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若截下来的那一半在火中均匀加热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则加热的铜棒密度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未加热的铜棒密度。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371897" y="1968235"/>
            <a:ext cx="1531188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41201" y="252032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826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05393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目标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学习概览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05393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4053937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25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9468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三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密度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的简单计算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小明在课外活动中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想测出一个油罐内汽油的质量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已知这个油罐的容积是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他取出一些汽油样品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汽油的质量是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请你帮他计算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汽油的密度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油罐内汽油的质量。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034497"/>
            <a:ext cx="43252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(1)800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(2)40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6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81000" y="995252"/>
                <a:ext cx="11430000" cy="36299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28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样品汽油的体积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样品汽油的质量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汽油的密度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zh-CN" altLang="zh-CN" sz="2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=0.8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油罐内汽油的质量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m'=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×50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r>
                  <a:rPr lang="en-US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95252"/>
                <a:ext cx="11430000" cy="3629904"/>
              </a:xfrm>
              <a:prstGeom prst="rect">
                <a:avLst/>
              </a:prstGeom>
              <a:blipFill rotWithShape="0">
                <a:blip r:embed="rId2"/>
                <a:stretch>
                  <a:fillRect l="-1120" t="-336" b="-3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91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94422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思路导引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密度是物质的一种特性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同种物质的密度是一定的。用取出汽油的质量和体积算出汽油的密度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利用密度的变形公式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就可以算出油罐所装汽油的质量。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79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81000" y="913102"/>
                <a:ext cx="11430000" cy="35839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2800" dirty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正黑简体"/>
                    <a:cs typeface="Times New Roman" panose="02020603050405020304" pitchFamily="18" charset="0"/>
                  </a:rPr>
                  <a:t>规律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正黑简体"/>
                    <a:cs typeface="Times New Roman" panose="02020603050405020304" pitchFamily="18" charset="0"/>
                  </a:rPr>
                  <a:t>总结</a:t>
                </a:r>
                <a:r>
                  <a:rPr lang="en-US" altLang="zh-CN" sz="2800" dirty="0" smtClean="0">
                    <a:solidFill>
                      <a:srgbClr val="000000"/>
                    </a:solidFill>
                    <a:latin typeface="NEU-BZ-S92" panose="02020503000000020003" pitchFamily="18" charset="-122"/>
                    <a:ea typeface="方正正黑简体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应用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密度公式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时的注意事项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对应性。代入数据时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要一一对应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不能张冠李戴。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统一性。应用公式时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各个物理量单位要统一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(a)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—kg/m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8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kg;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(b)</a:t>
                </a:r>
                <a:r>
                  <a:rPr lang="en-US" altLang="zh-CN" sz="28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Yi Baiti" panose="03000500000000000000" pitchFamily="66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—g/cm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altLang="zh-CN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8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g;</a:t>
                </a:r>
                <a:r>
                  <a:rPr lang="en-US" altLang="zh-CN" sz="28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—cm</a:t>
                </a:r>
                <a:r>
                  <a:rPr lang="en-US" altLang="zh-CN" sz="28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规范性。代入数据前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不能漏写公式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代入数据时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数据后要有单位。</a:t>
                </a:r>
                <a:endParaRPr lang="zh-CN" altLang="zh-CN" sz="2800" dirty="0">
                  <a:solidFill>
                    <a:srgbClr val="000000"/>
                  </a:solidFill>
                  <a:effectLst/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13102"/>
                <a:ext cx="11430000" cy="3583994"/>
              </a:xfrm>
              <a:prstGeom prst="rect">
                <a:avLst/>
              </a:prstGeom>
              <a:blipFill rotWithShape="0">
                <a:blip r:embed="rId2"/>
                <a:stretch>
                  <a:fillRect l="-1120" b="-3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40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6459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【对点训练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一块冰块的质量是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kg,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3×10</a:t>
            </a:r>
            <a:r>
              <a:rPr lang="en-US" altLang="zh-CN" sz="2800" i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求冰块的密度。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冰块全部熔化成水后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求水的体积。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3078655"/>
            <a:ext cx="63514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7×10</a:t>
            </a:r>
            <a:r>
              <a:rPr lang="en-US" altLang="zh-CN" sz="2800" i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6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目标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学习概览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76899776"/>
              </p:ext>
            </p:extLst>
          </p:nvPr>
        </p:nvGraphicFramePr>
        <p:xfrm>
          <a:off x="381000" y="1294829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素养目标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思维导图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通过实验探究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得出物质质量与体积的关系。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科学探究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熟练记忆密度的定义、公式、单位及其换算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理解密度是物质本身的特性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会查密度表。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运用密度公式及其变形公式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解决简单的实际问题。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物理观念、科学思维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25MKG09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3243" y="1770958"/>
            <a:ext cx="5255074" cy="324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3273"/>
            <a:ext cx="11430000" cy="22806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物质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的质量与体积的关系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探究物质的质量与体积的关系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测量被测物体的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。把实验数据填写到表格中。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55613311"/>
              </p:ext>
            </p:extLst>
          </p:nvPr>
        </p:nvGraphicFramePr>
        <p:xfrm>
          <a:off x="381000" y="3090221"/>
          <a:ext cx="1143000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被测物体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5720925"/>
            <a:ext cx="791434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铝块的质量与体积之比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73840" y="188036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60172" y="188208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96000" y="572063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64507"/>
            <a:ext cx="11430000" cy="619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知识点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二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某种物质组成的物体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之比叫作这种物质的密度。用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计算公式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单位及其换算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基本单位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千克每立方米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克每立方厘米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换算关系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密度是物质的一种特性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不同物质的密度一般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常温常压下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纯水的密度为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其物理意义是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5436476" y="7132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274269" y="72014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742793" y="1208034"/>
            <a:ext cx="35779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Microsoft Yi Baiti" panose="03000500000000000000" pitchFamily="66" charset="0"/>
              </a:rPr>
              <a:t>ρ</a:t>
            </a:r>
            <a:endParaRPr lang="zh-CN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2703786" y="1672906"/>
                <a:ext cx="931345" cy="84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Microsoft Yi Baiti" panose="03000500000000000000" pitchFamily="66" charset="0"/>
                  </a:rPr>
                  <a:t>ρ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en-US" sz="2800" dirty="0" smtClean="0"/>
                  <a:t> </a:t>
                </a:r>
                <a:endParaRPr lang="zh-CN" altLang="en-US" sz="2800" dirty="0"/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786" y="1672906"/>
                <a:ext cx="931345" cy="841962"/>
              </a:xfrm>
              <a:prstGeom prst="rect">
                <a:avLst/>
              </a:prstGeom>
              <a:blipFill rotWithShape="0">
                <a:blip r:embed="rId2"/>
                <a:stretch>
                  <a:fillRect l="-13816" b="-2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>
            <a:spLocks noChangeAspect="1"/>
          </p:cNvSpPr>
          <p:nvPr/>
        </p:nvSpPr>
        <p:spPr>
          <a:xfrm>
            <a:off x="5932765" y="2950314"/>
            <a:ext cx="110158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kg/m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53604" y="3504930"/>
            <a:ext cx="108074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g/cm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50359" y="4057479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767469" y="460211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20234" y="5180841"/>
            <a:ext cx="253787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0×10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kg/m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26281" y="5732007"/>
            <a:ext cx="447430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 m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水的质量是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0×10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kg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7846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5929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正黑简体"/>
                <a:cs typeface="Times New Roman" panose="02020603050405020304" pitchFamily="18" charset="0"/>
              </a:rPr>
              <a:t>微判断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同种物质组成的形状不同的实心固体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其质量与体积的比值相同。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固体的密度不一定大于液体的密度。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密度与物体的质量成正比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与物体的体积成反比。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密度是物质的特性之一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它不随物体自身的质量或体积的变化而变化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平常所说的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铁比棉花重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指的是铁的质量比棉花的质量大。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55596" y="1495480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78934" y="2031507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55182" y="2589309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998989" y="3755203"/>
            <a:ext cx="4154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422117" y="4296056"/>
            <a:ext cx="5453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2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08152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教材素材再利用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在北方严寒的冬天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湖水表面封冻了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鱼儿仍然可以自由自在地游泳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是因为物体一般是热胀冷缩的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而温度在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具有热缩冷胀的性质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而使水在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最大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5MKG10.eps" descr="id:214749725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5863" y="2164251"/>
            <a:ext cx="4887310" cy="315299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7300084" y="1507439"/>
            <a:ext cx="992579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5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37607"/>
            <a:ext cx="11430000" cy="17205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探究问题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一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  </a:t>
            </a: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探究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方正兰亭中黑_GBK"/>
                <a:cs typeface="Times New Roman" panose="02020603050405020304" pitchFamily="18" charset="0"/>
              </a:rPr>
              <a:t>物质的质量与体积的关系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为了探究物质质量和体积的关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某同学用甲、乙两种物质做实验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实验数据如表所示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请回答下列问题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endParaRPr lang="zh-CN" altLang="en-US" sz="2800" dirty="0"/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34522421"/>
              </p:ext>
            </p:extLst>
          </p:nvPr>
        </p:nvGraphicFramePr>
        <p:xfrm>
          <a:off x="381000" y="2840121"/>
          <a:ext cx="1143000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286000"/>
                <a:gridCol w="2286000"/>
                <a:gridCol w="2286000"/>
                <a:gridCol w="2286000"/>
                <a:gridCol w="228600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体积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体积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3548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请在图示的坐标系中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描绘甲物质的质量随体积变化的图线。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实验中多次改变两种物质的质量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其目的是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寻找普遍规律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减小实验误差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分析表中数据可知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同种物质组成的不同物体其质量与体积的比值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不同物质组成的物体其质量与体积的比值一般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AW8QXR61.eps" descr="id:21474972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2694" y="3540510"/>
            <a:ext cx="3509140" cy="2616464"/>
          </a:xfrm>
          <a:prstGeom prst="rect">
            <a:avLst/>
          </a:prstGeom>
        </p:spPr>
      </p:pic>
      <p:pic>
        <p:nvPicPr>
          <p:cNvPr id="5" name="AW8QXR62.eps" descr="id:2147486071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2694" y="3530000"/>
            <a:ext cx="3509140" cy="261646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7538545" y="692055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寻找普遍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规律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59373" y="236341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808779" y="236341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9881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1427</Words>
  <Application>Microsoft Office PowerPoint</Application>
  <PresentationFormat>宽屏</PresentationFormat>
  <Paragraphs>187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NEU-BZ-S92</vt:lpstr>
      <vt:lpstr>方正兰亭中黑_GBK</vt:lpstr>
      <vt:lpstr>方正书宋_GBK</vt:lpstr>
      <vt:lpstr>方正正黑简体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Cambria Math</vt:lpstr>
      <vt:lpstr>Microsoft Yi Baiti</vt:lpstr>
      <vt:lpstr>Times New Roman</vt:lpstr>
      <vt:lpstr>1_Office 主题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2025-09-22T08:01:30Z</dcterms:modified>
</cp:coreProperties>
</file>